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1536" y="-11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596295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7" Type="http://schemas.openxmlformats.org/officeDocument/2006/relationships/image" Target="../media/image19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tif"/><Relationship Id="rId4" Type="http://schemas.openxmlformats.org/officeDocument/2006/relationships/image" Target="../media/image22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3.tif"/><Relationship Id="rId7" Type="http://schemas.openxmlformats.org/officeDocument/2006/relationships/image" Target="../media/image9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6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3">
            <a:alphaModFix amt="49719"/>
            <a:extLst/>
          </a:blip>
          <a:srcRect l="2352" t="2352" r="2352" b="189"/>
          <a:stretch>
            <a:fillRect/>
          </a:stretch>
        </p:blipFill>
        <p:spPr>
          <a:xfrm>
            <a:off x="-190" y="-2376"/>
            <a:ext cx="13005180" cy="885418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Bring Your Best Buds: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>
                <a:solidFill>
                  <a:srgbClr val="000000"/>
                </a:solidFill>
              </a:defRPr>
            </a:pPr>
            <a:r>
              <a:t>Bring Your Best Buds:</a:t>
            </a:r>
          </a:p>
          <a:p>
            <a:pPr defTabSz="502412">
              <a:defRPr sz="6880">
                <a:solidFill>
                  <a:srgbClr val="000000"/>
                </a:solidFill>
              </a:defRPr>
            </a:pPr>
            <a:r>
              <a:t>A Cannabis Health Presentation</a:t>
            </a:r>
          </a:p>
        </p:txBody>
      </p:sp>
      <p:sp>
        <p:nvSpPr>
          <p:cNvPr id="122" name="By: Adam Read &amp; Jenna Pinkney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7924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By: Adam Read &amp; Jenna Pinkney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actors Affecting The Body’s Response to TH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>
                <a:solidFill>
                  <a:srgbClr val="000000"/>
                </a:solidFill>
              </a:defRPr>
            </a:lvl1pPr>
          </a:lstStyle>
          <a:p>
            <a:r>
              <a:t>Factors Affecting The Body’s Response to THC</a:t>
            </a:r>
          </a:p>
        </p:txBody>
      </p:sp>
      <p:sp>
        <p:nvSpPr>
          <p:cNvPr id="179" name="THC content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900"/>
              </a:spcBef>
              <a:defRPr>
                <a:solidFill>
                  <a:srgbClr val="000000"/>
                </a:solidFill>
              </a:defRPr>
            </a:pPr>
            <a:r>
              <a:t>THC content</a:t>
            </a:r>
          </a:p>
          <a:p>
            <a:pPr>
              <a:spcBef>
                <a:spcPts val="1900"/>
              </a:spcBef>
              <a:defRPr>
                <a:solidFill>
                  <a:srgbClr val="000000"/>
                </a:solidFill>
              </a:defRPr>
            </a:pPr>
            <a:r>
              <a:t>Method of consumption</a:t>
            </a:r>
          </a:p>
          <a:p>
            <a:pPr>
              <a:spcBef>
                <a:spcPts val="1900"/>
              </a:spcBef>
              <a:defRPr>
                <a:solidFill>
                  <a:srgbClr val="000000"/>
                </a:solidFill>
              </a:defRPr>
            </a:pPr>
            <a:r>
              <a:t>Amount of consumption</a:t>
            </a:r>
          </a:p>
          <a:p>
            <a:pPr>
              <a:spcBef>
                <a:spcPts val="1900"/>
              </a:spcBef>
              <a:defRPr>
                <a:solidFill>
                  <a:srgbClr val="000000"/>
                </a:solidFill>
              </a:defRPr>
            </a:pPr>
            <a:r>
              <a:t>Age</a:t>
            </a:r>
          </a:p>
          <a:p>
            <a:pPr>
              <a:spcBef>
                <a:spcPts val="1900"/>
              </a:spcBef>
              <a:defRPr>
                <a:solidFill>
                  <a:srgbClr val="000000"/>
                </a:solidFill>
              </a:defRPr>
            </a:pPr>
            <a:r>
              <a:t>Health history</a:t>
            </a:r>
          </a:p>
          <a:p>
            <a:pPr>
              <a:spcBef>
                <a:spcPts val="1900"/>
              </a:spcBef>
              <a:defRPr>
                <a:solidFill>
                  <a:srgbClr val="000000"/>
                </a:solidFill>
              </a:defRPr>
            </a:pPr>
            <a:r>
              <a:t>Previous experience with cannabis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Methods of Consum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000000"/>
                </a:solidFill>
              </a:defRPr>
            </a:lvl1pPr>
          </a:lstStyle>
          <a:p>
            <a:r>
              <a:t>Methods of Consumption</a:t>
            </a:r>
          </a:p>
        </p:txBody>
      </p:sp>
      <p:sp>
        <p:nvSpPr>
          <p:cNvPr id="184" name="Inhalation - burning or vaporization of dry, ground cannabis flowers (e.g. joints, blunts, pipes, bong)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b="1"/>
              <a:t>Inhalation</a:t>
            </a:r>
            <a:r>
              <a:t> - burning or vaporization of dry, ground cannabis flowers (e.g. joints, blunts, pipes, bong)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b="1"/>
              <a:t>Ingestion</a:t>
            </a:r>
            <a:r>
              <a:t> - eating or drinking cannabis (e.g. capsules, oils or edible products)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Topical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Sublingual  (e.g. tinctures and sprays)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t="3281" b="7754"/>
          <a:stretch>
            <a:fillRect/>
          </a:stretch>
        </p:blipFill>
        <p:spPr>
          <a:xfrm>
            <a:off x="9456927" y="5079536"/>
            <a:ext cx="3199430" cy="1807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84847" y="7088533"/>
            <a:ext cx="3743767" cy="2616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r="22591"/>
          <a:stretch>
            <a:fillRect/>
          </a:stretch>
        </p:blipFill>
        <p:spPr>
          <a:xfrm>
            <a:off x="10688436" y="2661339"/>
            <a:ext cx="2297712" cy="1595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30033" y="7533216"/>
            <a:ext cx="3842001" cy="215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CONSUMPTION-CHECKLIST_web_eng_R1-1004x1024.jpeg" descr="CONSUMPTION-CHECKLIST_web_eng_R1-1004x102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9375" y="12320"/>
            <a:ext cx="8646050" cy="8818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THC_scale_chart_ENG_1024x1024-1.jpeg" descr="THC_scale_chart_ENG_1024x1024-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986" y="36553"/>
            <a:ext cx="10482828" cy="8732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Health &amp; Safety Ti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Health &amp; Safety Tips</a:t>
            </a:r>
          </a:p>
        </p:txBody>
      </p:sp>
      <p:sp>
        <p:nvSpPr>
          <p:cNvPr id="199" name="Cannabis use before age 25 may affect brain development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1200"/>
              </a:spcBef>
              <a:defRPr sz="2592">
                <a:solidFill>
                  <a:srgbClr val="000000"/>
                </a:solidFill>
              </a:defRPr>
            </a:pPr>
            <a:r>
              <a:t>Cannabis use before age 25 may affect brain development</a:t>
            </a:r>
          </a:p>
          <a:p>
            <a:pPr marL="360045" indent="-360045" defTabSz="473201">
              <a:spcBef>
                <a:spcPts val="1200"/>
              </a:spcBef>
              <a:defRPr sz="2592">
                <a:solidFill>
                  <a:srgbClr val="000000"/>
                </a:solidFill>
              </a:defRPr>
            </a:pPr>
            <a:r>
              <a:t>Never drive after or while consuming cannabis</a:t>
            </a:r>
          </a:p>
          <a:p>
            <a:pPr marL="360045" indent="-360045" defTabSz="473201">
              <a:spcBef>
                <a:spcPts val="1200"/>
              </a:spcBef>
              <a:defRPr sz="2592">
                <a:solidFill>
                  <a:srgbClr val="000000"/>
                </a:solidFill>
              </a:defRPr>
            </a:pPr>
            <a:r>
              <a:t>Avoid cannabis if you are higher risk for mental health issues</a:t>
            </a:r>
          </a:p>
          <a:p>
            <a:pPr marL="360045" indent="-360045" defTabSz="473201">
              <a:spcBef>
                <a:spcPts val="1200"/>
              </a:spcBef>
              <a:defRPr sz="2592">
                <a:solidFill>
                  <a:srgbClr val="000000"/>
                </a:solidFill>
              </a:defRPr>
            </a:pPr>
            <a:r>
              <a:t>Avoid cannabis use while pregnant or breastfeeding</a:t>
            </a:r>
          </a:p>
          <a:p>
            <a:pPr marL="360045" indent="-360045" defTabSz="473201">
              <a:spcBef>
                <a:spcPts val="1200"/>
              </a:spcBef>
              <a:defRPr sz="2592">
                <a:solidFill>
                  <a:srgbClr val="000000"/>
                </a:solidFill>
              </a:defRPr>
            </a:pPr>
            <a:r>
              <a:t>Avoid mixing alcohol or tobacco with cannabis</a:t>
            </a:r>
          </a:p>
          <a:p>
            <a:pPr marL="360045" indent="-360045" defTabSz="473201">
              <a:spcBef>
                <a:spcPts val="1200"/>
              </a:spcBef>
              <a:defRPr sz="2592">
                <a:solidFill>
                  <a:srgbClr val="000000"/>
                </a:solidFill>
              </a:defRPr>
            </a:pPr>
            <a:r>
              <a:t>Keep cannabis out of reach of children</a:t>
            </a:r>
          </a:p>
          <a:p>
            <a:pPr marL="360045" indent="-360045" defTabSz="473201">
              <a:spcBef>
                <a:spcPts val="1200"/>
              </a:spcBef>
              <a:defRPr sz="2592">
                <a:solidFill>
                  <a:srgbClr val="000000"/>
                </a:solidFill>
              </a:defRPr>
            </a:pPr>
            <a:r>
              <a:t>Do not use cannabis with a child in the home</a:t>
            </a:r>
          </a:p>
          <a:p>
            <a:pPr marL="360045" indent="-360045" defTabSz="473201">
              <a:spcBef>
                <a:spcPts val="1200"/>
              </a:spcBef>
              <a:defRPr sz="2592">
                <a:solidFill>
                  <a:srgbClr val="000000"/>
                </a:solidFill>
              </a:defRPr>
            </a:pPr>
            <a:r>
              <a:t>Do not use synthetic cannabis (K2, spice, salvia)</a:t>
            </a:r>
          </a:p>
          <a:p>
            <a:pPr marL="360045" indent="-360045" defTabSz="473201">
              <a:spcBef>
                <a:spcPts val="1200"/>
              </a:spcBef>
              <a:defRPr sz="2592">
                <a:solidFill>
                  <a:srgbClr val="000000"/>
                </a:solidFill>
              </a:defRPr>
            </a:pPr>
            <a:r>
              <a:t>Avoid holding cannabis smoke in your lungs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1740" y="4126904"/>
            <a:ext cx="2005344" cy="2005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1740" y="6291990"/>
            <a:ext cx="2005344" cy="2005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Implications for Spo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Implications for Sports</a:t>
            </a:r>
          </a:p>
        </p:txBody>
      </p:sp>
      <p:sp>
        <p:nvSpPr>
          <p:cNvPr id="206" name="Policies related to cannabis use in university sports remain UNCHANGED according to the Canadian Centre for Ethics in Sport and World Anti-Doping Agency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Policies related to cannabis use in university sports remain </a:t>
            </a:r>
            <a:r>
              <a:rPr b="1"/>
              <a:t>UNCHANGED</a:t>
            </a:r>
            <a:r>
              <a:t> according to the Canadian Centre for Ethics in Sport and World Anti-Doping Agency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Cannabis is still a prohibited substance on the WADA list for student athletes and will result in a positive doping violation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5576" y="6384780"/>
            <a:ext cx="5348591" cy="2327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Additional 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Additional Resources</a:t>
            </a:r>
          </a:p>
        </p:txBody>
      </p:sp>
      <p:sp>
        <p:nvSpPr>
          <p:cNvPr id="212" name="http://ocslearn.ca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http://ocslearn.ca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http://www.uwindsor.ca/recreationalcannabis/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http://www.uwindsor.ca/recreationalcannabis/sites/uwindsor.ca.recreationalcannabis/files/cannabis_strategy_-_final.pdf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https://www.canada.ca/en/health-canada/services/drugs-medication/cannabis/health-effects/effects.html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3052" y="1788941"/>
            <a:ext cx="3449896" cy="1936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Questions?"/>
          <p:cNvSpPr txBox="1">
            <a:spLocks noGrp="1"/>
          </p:cNvSpPr>
          <p:nvPr>
            <p:ph type="title"/>
          </p:nvPr>
        </p:nvSpPr>
        <p:spPr>
          <a:xfrm>
            <a:off x="952500" y="3280833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218" name="iscnurse@uwindsor.ca"/>
          <p:cNvSpPr txBox="1"/>
          <p:nvPr/>
        </p:nvSpPr>
        <p:spPr>
          <a:xfrm>
            <a:off x="952499" y="6025687"/>
            <a:ext cx="11099801" cy="861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368045">
              <a:defRPr sz="504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iscnurse@uwindsor.ca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alphaModFix amt="65463"/>
            <a:extLst/>
          </a:blip>
          <a:srcRect l="2352" t="2352" r="2352" b="189"/>
          <a:stretch>
            <a:fillRect/>
          </a:stretch>
        </p:blipFill>
        <p:spPr>
          <a:xfrm>
            <a:off x="-190" y="-2376"/>
            <a:ext cx="13005180" cy="885418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hank You!"/>
          <p:cNvSpPr txBox="1">
            <a:spLocks noGrp="1"/>
          </p:cNvSpPr>
          <p:nvPr>
            <p:ph type="ctrTitle"/>
          </p:nvPr>
        </p:nvSpPr>
        <p:spPr>
          <a:xfrm>
            <a:off x="1270000" y="3334874"/>
            <a:ext cx="10464800" cy="14360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3">
            <a:alphaModFix amt="19428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What is Marijuan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 Marijuana?</a:t>
            </a:r>
          </a:p>
        </p:txBody>
      </p:sp>
      <p:sp>
        <p:nvSpPr>
          <p:cNvPr id="127" name="Marijuana is a product of the plant Cannabis sativa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3100"/>
              </a:spcBef>
              <a:defRPr sz="2368">
                <a:solidFill>
                  <a:srgbClr val="000000"/>
                </a:solidFill>
              </a:defRPr>
            </a:pPr>
            <a:r>
              <a:t>Marijuana is a product of the plant Cannabis sativa</a:t>
            </a:r>
          </a:p>
          <a:p>
            <a:pPr marL="328929" indent="-328929" defTabSz="432308">
              <a:spcBef>
                <a:spcPts val="3100"/>
              </a:spcBef>
              <a:defRPr sz="2368">
                <a:solidFill>
                  <a:srgbClr val="000000"/>
                </a:solidFill>
              </a:defRPr>
            </a:pPr>
            <a:r>
              <a:t>A psychoactive substance - drug that affects your mind</a:t>
            </a:r>
          </a:p>
          <a:p>
            <a:pPr marL="328929" indent="-328929" defTabSz="432308">
              <a:spcBef>
                <a:spcPts val="3100"/>
              </a:spcBef>
              <a:defRPr sz="2368">
                <a:solidFill>
                  <a:srgbClr val="000000"/>
                </a:solidFill>
              </a:defRPr>
            </a:pPr>
            <a:r>
              <a:t>Main Active Chemicals:</a:t>
            </a:r>
          </a:p>
          <a:p>
            <a:pPr marL="657859" lvl="1" indent="-328929" defTabSz="432308">
              <a:spcBef>
                <a:spcPts val="1100"/>
              </a:spcBef>
              <a:defRPr sz="2368">
                <a:solidFill>
                  <a:srgbClr val="000000"/>
                </a:solidFill>
              </a:defRPr>
            </a:pPr>
            <a:r>
              <a:t>THC (delta-9-tetrahydrocabbinol) – alters the mind and gives users a “high”</a:t>
            </a:r>
          </a:p>
          <a:p>
            <a:pPr marL="657859" lvl="1" indent="-328929" defTabSz="432308">
              <a:spcBef>
                <a:spcPts val="1100"/>
              </a:spcBef>
              <a:defRPr sz="2368">
                <a:solidFill>
                  <a:srgbClr val="000000"/>
                </a:solidFill>
              </a:defRPr>
            </a:pPr>
            <a:r>
              <a:t>CBD (cannabidiol) – currently being studied and used for medical purposes</a:t>
            </a:r>
          </a:p>
          <a:p>
            <a:pPr marL="328929" indent="-328929" defTabSz="432308">
              <a:spcBef>
                <a:spcPts val="3100"/>
              </a:spcBef>
              <a:defRPr sz="2368">
                <a:solidFill>
                  <a:srgbClr val="000000"/>
                </a:solidFill>
              </a:defRPr>
            </a:pPr>
            <a:r>
              <a:t>What does it look like:</a:t>
            </a:r>
          </a:p>
          <a:p>
            <a:pPr marL="657859" lvl="1" indent="-328929" defTabSz="432308">
              <a:spcBef>
                <a:spcPts val="1100"/>
              </a:spcBef>
              <a:defRPr sz="2368">
                <a:solidFill>
                  <a:srgbClr val="000000"/>
                </a:solidFill>
              </a:defRPr>
            </a:pPr>
            <a:r>
              <a:t>Consists of dried flowers, fruiting tops and leaves from the marijuana plant</a:t>
            </a:r>
          </a:p>
          <a:p>
            <a:pPr marL="657859" lvl="1" indent="-328929" defTabSz="432308">
              <a:spcBef>
                <a:spcPts val="1100"/>
              </a:spcBef>
              <a:defRPr sz="2368">
                <a:solidFill>
                  <a:srgbClr val="000000"/>
                </a:solidFill>
              </a:defRPr>
            </a:pPr>
            <a:r>
              <a:t>Greenish or brownish colour (most common)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85415" y="7082544"/>
            <a:ext cx="4727335" cy="2659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90135" y="7609309"/>
            <a:ext cx="3461597" cy="215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3">
            <a:alphaModFix amt="19999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Other Na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Other Names</a:t>
            </a:r>
          </a:p>
        </p:txBody>
      </p:sp>
      <p:sp>
        <p:nvSpPr>
          <p:cNvPr id="134" name="Cannabis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 numCol="2" spcCol="554990"/>
          <a:lstStyle/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Cannabis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Bud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Chronic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Dab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Dope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Ganja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Grass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Green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Hash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Herb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Loud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Mary Jane (MJ)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Pot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Reefer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Skunk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Trees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Wax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Weed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0029"/>
          <a:stretch>
            <a:fillRect/>
          </a:stretch>
        </p:blipFill>
        <p:spPr>
          <a:xfrm>
            <a:off x="9136720" y="1771600"/>
            <a:ext cx="3842681" cy="2402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1733" y="169333"/>
            <a:ext cx="2794001" cy="279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25933" y="6900333"/>
            <a:ext cx="4470401" cy="279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24731" b="13052"/>
          <a:stretch>
            <a:fillRect/>
          </a:stretch>
        </p:blipFill>
        <p:spPr>
          <a:xfrm>
            <a:off x="10096169" y="4712220"/>
            <a:ext cx="2904398" cy="222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21458" y="7531100"/>
            <a:ext cx="383354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Why People May Use Cannab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>
                <a:solidFill>
                  <a:srgbClr val="000000"/>
                </a:solidFill>
              </a:defRPr>
            </a:lvl1pPr>
          </a:lstStyle>
          <a:p>
            <a:r>
              <a:t>Why People May Use Cannabis</a:t>
            </a:r>
          </a:p>
        </p:txBody>
      </p:sp>
      <p:sp>
        <p:nvSpPr>
          <p:cNvPr id="144" name="To…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2656">
                <a:solidFill>
                  <a:srgbClr val="000000"/>
                </a:solidFill>
              </a:defRPr>
            </a:pPr>
            <a:r>
              <a:t>To…</a:t>
            </a:r>
          </a:p>
          <a:p>
            <a:pPr marL="737869" lvl="1" indent="-368934" defTabSz="484886">
              <a:spcBef>
                <a:spcPts val="1200"/>
              </a:spcBef>
              <a:defRPr sz="2656">
                <a:solidFill>
                  <a:srgbClr val="000000"/>
                </a:solidFill>
              </a:defRPr>
            </a:pPr>
            <a:r>
              <a:t>relax</a:t>
            </a:r>
          </a:p>
          <a:p>
            <a:pPr marL="737869" lvl="1" indent="-368934" defTabSz="484886">
              <a:spcBef>
                <a:spcPts val="1200"/>
              </a:spcBef>
              <a:defRPr sz="2656">
                <a:solidFill>
                  <a:srgbClr val="000000"/>
                </a:solidFill>
              </a:defRPr>
            </a:pPr>
            <a:r>
              <a:t>have fun</a:t>
            </a:r>
          </a:p>
          <a:p>
            <a:pPr marL="737869" lvl="1" indent="-368934" defTabSz="484886">
              <a:spcBef>
                <a:spcPts val="1200"/>
              </a:spcBef>
              <a:defRPr sz="2656">
                <a:solidFill>
                  <a:srgbClr val="000000"/>
                </a:solidFill>
              </a:defRPr>
            </a:pPr>
            <a:r>
              <a:t>alter their perspective</a:t>
            </a:r>
          </a:p>
          <a:p>
            <a:pPr marL="737869" lvl="1" indent="-368934" defTabSz="484886">
              <a:spcBef>
                <a:spcPts val="1200"/>
              </a:spcBef>
              <a:defRPr sz="2656">
                <a:solidFill>
                  <a:srgbClr val="000000"/>
                </a:solidFill>
              </a:defRPr>
            </a:pPr>
            <a:r>
              <a:t>fit in</a:t>
            </a:r>
          </a:p>
          <a:p>
            <a:pPr marL="737869" lvl="1" indent="-368934" defTabSz="484886">
              <a:spcBef>
                <a:spcPts val="1200"/>
              </a:spcBef>
              <a:defRPr sz="2656">
                <a:solidFill>
                  <a:srgbClr val="000000"/>
                </a:solidFill>
              </a:defRPr>
            </a:pPr>
            <a:r>
              <a:t>experiment</a:t>
            </a:r>
          </a:p>
          <a:p>
            <a:pPr marL="737869" lvl="1" indent="-368934" defTabSz="484886">
              <a:spcBef>
                <a:spcPts val="1200"/>
              </a:spcBef>
              <a:defRPr sz="2656">
                <a:solidFill>
                  <a:srgbClr val="000000"/>
                </a:solidFill>
              </a:defRPr>
            </a:pPr>
            <a:r>
              <a:t>try something new</a:t>
            </a:r>
          </a:p>
          <a:p>
            <a:pPr marL="737869" lvl="1" indent="-368934" defTabSz="484886">
              <a:spcBef>
                <a:spcPts val="1200"/>
              </a:spcBef>
              <a:defRPr sz="2656">
                <a:solidFill>
                  <a:srgbClr val="000000"/>
                </a:solidFill>
              </a:defRPr>
            </a:pPr>
            <a:r>
              <a:t>be more social and energized</a:t>
            </a:r>
          </a:p>
          <a:p>
            <a:pPr marL="737869" lvl="1" indent="-368934" defTabSz="484886">
              <a:spcBef>
                <a:spcPts val="1200"/>
              </a:spcBef>
              <a:defRPr sz="2656">
                <a:solidFill>
                  <a:srgbClr val="000000"/>
                </a:solidFill>
              </a:defRPr>
            </a:pPr>
            <a:r>
              <a:t>become more focused, creative or productive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0156" y="2538347"/>
            <a:ext cx="3886844" cy="5182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reational vs. Medical Cannab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>
                <a:solidFill>
                  <a:srgbClr val="000000"/>
                </a:solidFill>
              </a:defRPr>
            </a:lvl1pPr>
          </a:lstStyle>
          <a:p>
            <a:r>
              <a:t>Recreational vs. Medical Cannabis</a:t>
            </a:r>
          </a:p>
        </p:txBody>
      </p:sp>
      <p:sp>
        <p:nvSpPr>
          <p:cNvPr id="150" name="Medical cannabis is used to alleviate symptoms of certain conditions and diseases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Medical cannabis is used to alleviate symptoms of certain conditions and diseases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Medical cannabis is usually higher in CBD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Recreational cannabis is usually higher in THC (‘high’)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Cannabis for medicinal use is prescribed by a medical practitioner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b="18271"/>
          <a:stretch>
            <a:fillRect/>
          </a:stretch>
        </p:blipFill>
        <p:spPr>
          <a:xfrm>
            <a:off x="7875176" y="6948256"/>
            <a:ext cx="5138091" cy="2799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Intended Eff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Intended Effects</a:t>
            </a:r>
          </a:p>
        </p:txBody>
      </p:sp>
      <p:sp>
        <p:nvSpPr>
          <p:cNvPr id="156" name="To cause effects on the mind/body, including: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To cause effects on the mind/body, including:</a:t>
            </a:r>
          </a:p>
          <a:p>
            <a:pPr lvl="1">
              <a:spcBef>
                <a:spcPts val="2000"/>
              </a:spcBef>
              <a:defRPr>
                <a:solidFill>
                  <a:srgbClr val="000000"/>
                </a:solidFill>
              </a:defRPr>
            </a:pPr>
            <a:r>
              <a:t>Feeling high (euphoria)</a:t>
            </a:r>
          </a:p>
          <a:p>
            <a:pPr lvl="1">
              <a:spcBef>
                <a:spcPts val="2000"/>
              </a:spcBef>
              <a:defRPr>
                <a:solidFill>
                  <a:srgbClr val="000000"/>
                </a:solidFill>
              </a:defRPr>
            </a:pPr>
            <a:r>
              <a:t>A sense of well-being</a:t>
            </a:r>
          </a:p>
          <a:p>
            <a:pPr lvl="1">
              <a:spcBef>
                <a:spcPts val="2000"/>
              </a:spcBef>
              <a:defRPr>
                <a:solidFill>
                  <a:srgbClr val="000000"/>
                </a:solidFill>
              </a:defRPr>
            </a:pPr>
            <a:r>
              <a:t>Relaxation</a:t>
            </a:r>
          </a:p>
          <a:p>
            <a:pPr lvl="1">
              <a:spcBef>
                <a:spcPts val="2000"/>
              </a:spcBef>
              <a:defRPr>
                <a:solidFill>
                  <a:srgbClr val="000000"/>
                </a:solidFill>
              </a:defRPr>
            </a:pPr>
            <a:r>
              <a:t>Heightened sensory experiences (sight, taste, smell, sound)</a:t>
            </a:r>
          </a:p>
          <a:p>
            <a:pPr lvl="1">
              <a:spcBef>
                <a:spcPts val="2000"/>
              </a:spcBef>
              <a:defRPr>
                <a:solidFill>
                  <a:srgbClr val="000000"/>
                </a:solidFill>
              </a:defRPr>
            </a:pPr>
            <a:r>
              <a:t>Increased appetite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6569" y="2057780"/>
            <a:ext cx="2602902" cy="3487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3">
            <a:alphaModFix amt="19999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ide Eff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Side Effects</a:t>
            </a:r>
          </a:p>
        </p:txBody>
      </p:sp>
      <p:sp>
        <p:nvSpPr>
          <p:cNvPr id="162" name="An inability to concentrat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2300"/>
              </a:spcBef>
              <a:defRPr sz="2976">
                <a:solidFill>
                  <a:srgbClr val="000000"/>
                </a:solidFill>
              </a:defRPr>
            </a:pPr>
            <a:r>
              <a:t>An inability to concentrate</a:t>
            </a:r>
          </a:p>
          <a:p>
            <a:pPr marL="413384" indent="-413384" defTabSz="543305">
              <a:spcBef>
                <a:spcPts val="2300"/>
              </a:spcBef>
              <a:defRPr sz="2976">
                <a:solidFill>
                  <a:srgbClr val="000000"/>
                </a:solidFill>
              </a:defRPr>
            </a:pPr>
            <a:r>
              <a:t>Memory problems</a:t>
            </a:r>
          </a:p>
          <a:p>
            <a:pPr marL="413384" indent="-413384" defTabSz="543305">
              <a:spcBef>
                <a:spcPts val="2300"/>
              </a:spcBef>
              <a:defRPr sz="2976">
                <a:solidFill>
                  <a:srgbClr val="000000"/>
                </a:solidFill>
              </a:defRPr>
            </a:pPr>
            <a:r>
              <a:t>Anxiety, panic or paranoia</a:t>
            </a:r>
          </a:p>
          <a:p>
            <a:pPr marL="413384" indent="-413384" defTabSz="543305">
              <a:spcBef>
                <a:spcPts val="2300"/>
              </a:spcBef>
              <a:defRPr sz="2976">
                <a:solidFill>
                  <a:srgbClr val="000000"/>
                </a:solidFill>
              </a:defRPr>
            </a:pPr>
            <a:r>
              <a:t>Disorganized thoughts</a:t>
            </a:r>
          </a:p>
          <a:p>
            <a:pPr marL="413384" indent="-413384" defTabSz="543305">
              <a:spcBef>
                <a:spcPts val="2300"/>
              </a:spcBef>
              <a:defRPr sz="2976">
                <a:solidFill>
                  <a:srgbClr val="000000"/>
                </a:solidFill>
              </a:defRPr>
            </a:pPr>
            <a:r>
              <a:t>Dizziness or hallucinations</a:t>
            </a:r>
          </a:p>
          <a:p>
            <a:pPr marL="413384" indent="-413384" defTabSz="543305">
              <a:spcBef>
                <a:spcPts val="2300"/>
              </a:spcBef>
              <a:defRPr sz="2976">
                <a:solidFill>
                  <a:srgbClr val="000000"/>
                </a:solidFill>
              </a:defRPr>
            </a:pPr>
            <a:r>
              <a:t>Reduced reaction time</a:t>
            </a:r>
          </a:p>
          <a:p>
            <a:pPr marL="413384" indent="-413384" defTabSz="543305">
              <a:spcBef>
                <a:spcPts val="2300"/>
              </a:spcBef>
              <a:defRPr sz="2976">
                <a:solidFill>
                  <a:srgbClr val="000000"/>
                </a:solidFill>
              </a:defRPr>
            </a:pPr>
            <a:r>
              <a:t>Sleepiness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8953" y="3010630"/>
            <a:ext cx="2941097" cy="4237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Health Ris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Health Risks</a:t>
            </a:r>
          </a:p>
        </p:txBody>
      </p:sp>
      <p:sp>
        <p:nvSpPr>
          <p:cNvPr id="168" name="Syncop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Syncope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Bronchitis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Lung infections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Chronic (long-term) cough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Increased mucus buildup in the chest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73888" y="3049569"/>
            <a:ext cx="5119246" cy="3654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alphaModFix amt="19999"/>
            <a:extLst/>
          </a:blip>
          <a:stretch>
            <a:fillRect/>
          </a:stretch>
        </p:blipFill>
        <p:spPr>
          <a:xfrm>
            <a:off x="-1" y="5937"/>
            <a:ext cx="13004801" cy="870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ont’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cont’d</a:t>
            </a:r>
          </a:p>
        </p:txBody>
      </p:sp>
      <p:sp>
        <p:nvSpPr>
          <p:cNvPr id="174" name="Consumption before age 25 - risks to brain development, especially in strains with high THC potency and/or if consumption is frequent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077553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1800"/>
              </a:spcBef>
              <a:defRPr sz="2816">
                <a:solidFill>
                  <a:srgbClr val="000000"/>
                </a:solidFill>
              </a:defRPr>
            </a:pPr>
            <a:r>
              <a:t>Consumption before age 25 - risks to brain development, especially in strains with high THC potency and/or if consumption is frequent</a:t>
            </a:r>
          </a:p>
          <a:p>
            <a:pPr marL="391159" indent="-391159" defTabSz="514095">
              <a:spcBef>
                <a:spcPts val="1800"/>
              </a:spcBef>
              <a:defRPr sz="2816">
                <a:solidFill>
                  <a:srgbClr val="000000"/>
                </a:solidFill>
              </a:defRPr>
            </a:pPr>
            <a:r>
              <a:t>Possible addiction (Health Canada estimates a 9% addiction rate)</a:t>
            </a:r>
          </a:p>
          <a:p>
            <a:pPr marL="391159" indent="-391159" defTabSz="514095">
              <a:spcBef>
                <a:spcPts val="1800"/>
              </a:spcBef>
              <a:defRPr sz="2816">
                <a:solidFill>
                  <a:srgbClr val="000000"/>
                </a:solidFill>
              </a:defRPr>
            </a:pPr>
            <a:r>
              <a:t>Exposure to harmful second-hand smoke</a:t>
            </a:r>
          </a:p>
          <a:p>
            <a:pPr marL="391159" indent="-391159" defTabSz="514095">
              <a:spcBef>
                <a:spcPts val="1800"/>
              </a:spcBef>
              <a:defRPr sz="2816">
                <a:solidFill>
                  <a:srgbClr val="000000"/>
                </a:solidFill>
              </a:defRPr>
            </a:pPr>
            <a:r>
              <a:t>Risk of harm to concentration, decision making ability, intelligence and memory</a:t>
            </a:r>
          </a:p>
          <a:p>
            <a:pPr marL="391159" indent="-391159" defTabSz="514095">
              <a:spcBef>
                <a:spcPts val="1800"/>
              </a:spcBef>
              <a:defRPr sz="2816">
                <a:solidFill>
                  <a:srgbClr val="000000"/>
                </a:solidFill>
              </a:defRPr>
            </a:pPr>
            <a:r>
              <a:t>Heavy use of cannabis or mixing with alcohol and other drugs may lead to an acute case of psychosis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</Words>
  <Application>Microsoft Office PowerPoint</Application>
  <PresentationFormat>Custom</PresentationFormat>
  <Paragraphs>108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Black</vt:lpstr>
      <vt:lpstr>Bring Your Best Buds: A Cannabis Health Presentation</vt:lpstr>
      <vt:lpstr>What is Marijuana?</vt:lpstr>
      <vt:lpstr>Other Names</vt:lpstr>
      <vt:lpstr>Why People May Use Cannabis</vt:lpstr>
      <vt:lpstr>Recreational vs. Medical Cannabis</vt:lpstr>
      <vt:lpstr>Intended Effects</vt:lpstr>
      <vt:lpstr>Side Effects</vt:lpstr>
      <vt:lpstr>Health Risks</vt:lpstr>
      <vt:lpstr>cont’d</vt:lpstr>
      <vt:lpstr>Factors Affecting The Body’s Response to THC</vt:lpstr>
      <vt:lpstr>Methods of Consumption</vt:lpstr>
      <vt:lpstr>PowerPoint Presentation</vt:lpstr>
      <vt:lpstr>PowerPoint Presentation</vt:lpstr>
      <vt:lpstr>Health &amp; Safety Tips</vt:lpstr>
      <vt:lpstr>Implications for Sports</vt:lpstr>
      <vt:lpstr>Additional Resources</vt:lpstr>
      <vt:lpstr>Questions?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 Your Best Buds: A Cannabis Health Presentation</dc:title>
  <dc:creator>Amal Jammali</dc:creator>
  <cp:lastModifiedBy>Windows User</cp:lastModifiedBy>
  <cp:revision>1</cp:revision>
  <dcterms:modified xsi:type="dcterms:W3CDTF">2018-11-06T19:33:05Z</dcterms:modified>
</cp:coreProperties>
</file>